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4" r:id="rId2"/>
    <p:sldId id="268" r:id="rId3"/>
    <p:sldId id="270" r:id="rId4"/>
    <p:sldId id="267" r:id="rId5"/>
    <p:sldId id="271" r:id="rId6"/>
    <p:sldId id="272" r:id="rId7"/>
    <p:sldId id="265" r:id="rId8"/>
    <p:sldId id="258" r:id="rId9"/>
    <p:sldId id="259" r:id="rId10"/>
    <p:sldId id="260" r:id="rId11"/>
    <p:sldId id="261" r:id="rId12"/>
    <p:sldId id="276" r:id="rId13"/>
    <p:sldId id="264" r:id="rId14"/>
    <p:sldId id="275" r:id="rId15"/>
    <p:sldId id="273" r:id="rId16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5E7295-1EEE-40D5-A8ED-BD38FBEDFEE3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1C3A25-A276-449A-A402-272943264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857250"/>
            <a:ext cx="6518275" cy="36671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7839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81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896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06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2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12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07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26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43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794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00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432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E34FF6-685F-4AFE-A71C-18EDD7CAEA22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552C1-FA0F-4333-9123-CD3D5571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66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1385478" y="1925646"/>
            <a:ext cx="8904517" cy="2650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241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8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624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64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433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98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432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98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 smtClean="0"/>
              <a:t>4:00 PM, Thursday, July 26</a:t>
            </a:r>
            <a:r>
              <a:rPr lang="en-US" sz="2000" baseline="30000" dirty="0" smtClean="0"/>
              <a:t>th</a:t>
            </a:r>
            <a:r>
              <a:rPr lang="en-US" sz="2000" dirty="0" smtClean="0"/>
              <a:t>: </a:t>
            </a:r>
            <a:r>
              <a:rPr lang="en-US" sz="2000" i="1" dirty="0" smtClean="0"/>
              <a:t>Kevin Ellett (remote mentor via Skype) and Sudhakar Pamidighantam (local mentor at PEARC18)</a:t>
            </a:r>
          </a:p>
          <a:p>
            <a:pPr lvl="1"/>
            <a:r>
              <a:rPr lang="en-US" sz="1600" dirty="0" smtClean="0"/>
              <a:t>Review of </a:t>
            </a:r>
            <a:r>
              <a:rPr lang="en-US" sz="1600" i="1" dirty="0" smtClean="0"/>
              <a:t>SimCCS Gateway </a:t>
            </a:r>
            <a:r>
              <a:rPr lang="en-US" sz="1600" dirty="0" smtClean="0"/>
              <a:t>and the Hackathon Challenge– Objective and Tasks</a:t>
            </a:r>
          </a:p>
          <a:p>
            <a:r>
              <a:rPr lang="en-US" sz="2000" dirty="0" smtClean="0"/>
              <a:t>4:15 </a:t>
            </a:r>
            <a:r>
              <a:rPr lang="en-US" sz="2000" dirty="0" smtClean="0"/>
              <a:t>PM: </a:t>
            </a:r>
            <a:r>
              <a:rPr lang="en-US" sz="2000" i="1" dirty="0" smtClean="0"/>
              <a:t>Kevin Ellett</a:t>
            </a:r>
          </a:p>
          <a:p>
            <a:pPr lvl="1"/>
            <a:r>
              <a:rPr lang="en-US" sz="1600" dirty="0" smtClean="0"/>
              <a:t>Tutorial for Running </a:t>
            </a:r>
            <a:r>
              <a:rPr lang="en-US" sz="1600" i="1" dirty="0" smtClean="0"/>
              <a:t>SimCCS Gateway </a:t>
            </a:r>
            <a:r>
              <a:rPr lang="en-US" sz="1600" dirty="0" smtClean="0"/>
              <a:t>Applications</a:t>
            </a:r>
          </a:p>
          <a:p>
            <a:r>
              <a:rPr lang="en-US" sz="2000" dirty="0" smtClean="0"/>
              <a:t>4:45</a:t>
            </a:r>
            <a:r>
              <a:rPr lang="en-US" sz="2000" dirty="0" smtClean="0"/>
              <a:t> </a:t>
            </a:r>
            <a:r>
              <a:rPr lang="en-US" sz="2000" dirty="0" smtClean="0"/>
              <a:t>PM: </a:t>
            </a:r>
            <a:r>
              <a:rPr lang="en-US" sz="2000" i="1" dirty="0" smtClean="0"/>
              <a:t>Kevin Ellett</a:t>
            </a:r>
          </a:p>
          <a:p>
            <a:pPr lvl="1"/>
            <a:r>
              <a:rPr lang="en-US" sz="1600" dirty="0" smtClean="0"/>
              <a:t>Tips on Data Inputs and Resources for the Hackathon Challenge</a:t>
            </a:r>
          </a:p>
          <a:p>
            <a:r>
              <a:rPr lang="en-US" sz="2000" dirty="0" smtClean="0"/>
              <a:t>5:00 </a:t>
            </a:r>
            <a:r>
              <a:rPr lang="en-US" sz="2000" dirty="0" smtClean="0"/>
              <a:t>– 11:00 PM: </a:t>
            </a:r>
            <a:r>
              <a:rPr lang="en-US" sz="2000" i="1" dirty="0" smtClean="0"/>
              <a:t>Eroma Abeysinghe and Sudhakar Pamidighantam</a:t>
            </a:r>
          </a:p>
          <a:p>
            <a:r>
              <a:rPr lang="en-US" sz="2000" dirty="0" smtClean="0"/>
              <a:t>11:00 – 9:00 AM: </a:t>
            </a:r>
            <a:r>
              <a:rPr lang="en-US" sz="2000" i="1" dirty="0" smtClean="0"/>
              <a:t>Kevin Ellett </a:t>
            </a:r>
            <a:r>
              <a:rPr lang="en-US" sz="2000" dirty="0" smtClean="0"/>
              <a:t>(planned check-in at 3 AM via Skype)</a:t>
            </a:r>
          </a:p>
          <a:p>
            <a:r>
              <a:rPr lang="en-US" sz="2000" dirty="0" smtClean="0"/>
              <a:t>9:00 – 12:00 PM: </a:t>
            </a:r>
            <a:r>
              <a:rPr lang="en-US" sz="2000" i="1" dirty="0" smtClean="0"/>
              <a:t>Ian Wang </a:t>
            </a:r>
            <a:r>
              <a:rPr lang="en-US" sz="2000" dirty="0" smtClean="0"/>
              <a:t>(remote mentor at IU via Skype)</a:t>
            </a:r>
          </a:p>
          <a:p>
            <a:r>
              <a:rPr lang="en-US" sz="2000" dirty="0" smtClean="0"/>
              <a:t>12:00 – 3:00 PM: </a:t>
            </a:r>
            <a:r>
              <a:rPr lang="en-US" sz="2000" i="1" dirty="0" smtClean="0"/>
              <a:t>Jun Wang </a:t>
            </a:r>
            <a:r>
              <a:rPr lang="en-US" sz="2000" dirty="0" smtClean="0"/>
              <a:t>(remote mentor at IU via Skype)</a:t>
            </a:r>
          </a:p>
          <a:p>
            <a:r>
              <a:rPr lang="en-US" sz="2000" dirty="0" smtClean="0">
                <a:solidFill>
                  <a:srgbClr val="C00000"/>
                </a:solidFill>
              </a:rPr>
              <a:t>3:00 PM: </a:t>
            </a:r>
            <a:r>
              <a:rPr lang="en-US" sz="2000" i="1" dirty="0" smtClean="0">
                <a:solidFill>
                  <a:srgbClr val="C00000"/>
                </a:solidFill>
              </a:rPr>
              <a:t>SimCCS</a:t>
            </a:r>
            <a:r>
              <a:rPr lang="en-US" sz="2000" dirty="0" smtClean="0">
                <a:solidFill>
                  <a:srgbClr val="C00000"/>
                </a:solidFill>
              </a:rPr>
              <a:t> Hackathon Team Presentation</a:t>
            </a:r>
            <a:endParaRPr lang="en-US" sz="2000" dirty="0">
              <a:solidFill>
                <a:srgbClr val="C00000"/>
              </a:solidFill>
            </a:endParaRPr>
          </a:p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105989" y="1435390"/>
            <a:ext cx="10561320" cy="806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 smtClean="0"/>
              <a:t>Mentoring Schedule for the SimCCS Hackathon Challenge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153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6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in the Desktop Client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96075" y="1388627"/>
            <a:ext cx="51097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Note</a:t>
            </a:r>
            <a:r>
              <a:rPr lang="en-US" dirty="0" smtClean="0"/>
              <a:t>: Specific CO</a:t>
            </a:r>
            <a:r>
              <a:rPr lang="en-US" baseline="-25000" dirty="0" smtClean="0"/>
              <a:t>2</a:t>
            </a:r>
            <a:r>
              <a:rPr lang="en-US" dirty="0" smtClean="0"/>
              <a:t> sources and sinks can be de-selected (left-click) to create different scenarios of interest to the user.</a:t>
            </a:r>
          </a:p>
          <a:p>
            <a:r>
              <a:rPr lang="en-US" dirty="0" smtClean="0"/>
              <a:t>If changes are made, execute </a:t>
            </a:r>
            <a:r>
              <a:rPr lang="en-US" i="1" dirty="0" smtClean="0">
                <a:solidFill>
                  <a:srgbClr val="C00000"/>
                </a:solidFill>
              </a:rPr>
              <a:t>Reprocess All</a:t>
            </a:r>
            <a:r>
              <a:rPr lang="en-US" dirty="0" smtClean="0"/>
              <a:t> to generate the new Network input file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6721" y="1973979"/>
            <a:ext cx="51097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Note</a:t>
            </a:r>
            <a:r>
              <a:rPr lang="en-US" dirty="0" smtClean="0"/>
              <a:t>: Information on layer features (CO</a:t>
            </a:r>
            <a:r>
              <a:rPr lang="en-US" baseline="-25000" dirty="0" smtClean="0"/>
              <a:t>2</a:t>
            </a:r>
            <a:r>
              <a:rPr lang="en-US" dirty="0" smtClean="0"/>
              <a:t> sources, sinks and pipeline routes) is accessible by hovering over the feature and executing a right-click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696075" y="2921557"/>
            <a:ext cx="5181600" cy="3378673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8532223" y="4164330"/>
            <a:ext cx="200297" cy="19158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160748" y="4429078"/>
            <a:ext cx="200297" cy="19158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71550" y="2921557"/>
            <a:ext cx="5181600" cy="337867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810376" y="4429078"/>
            <a:ext cx="628649" cy="182064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219575" y="4848226"/>
            <a:ext cx="245745" cy="229642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 rot="19925821">
            <a:off x="4079876" y="4056801"/>
            <a:ext cx="203530" cy="670015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94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Switch from the Data to Model tab in the Desktop Client to specify the </a:t>
            </a:r>
            <a:r>
              <a:rPr lang="en-US" sz="3200" i="1" dirty="0" smtClean="0"/>
              <a:t>SimCCS</a:t>
            </a:r>
            <a:r>
              <a:rPr lang="en-US" sz="3200" dirty="0" smtClean="0"/>
              <a:t> model scenario to be sent off to the Gateway for solution using HPC resources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838199" y="1864877"/>
            <a:ext cx="5267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Specify the Simple Model parameters shown below to generate the MPS file used as input for the optimizer that will run on an HPC resource of our choice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067550" y="1864877"/>
            <a:ext cx="4776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After selecting </a:t>
            </a:r>
            <a:r>
              <a:rPr lang="en-US" i="1" dirty="0" smtClean="0">
                <a:solidFill>
                  <a:srgbClr val="C00000"/>
                </a:solidFill>
              </a:rPr>
              <a:t>Send to Gateway</a:t>
            </a:r>
            <a:r>
              <a:rPr lang="en-US" dirty="0" smtClean="0"/>
              <a:t> , the user will be prompted to login again to the Gateway service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2674348" y="3554730"/>
            <a:ext cx="200297" cy="19158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302873" y="3819478"/>
            <a:ext cx="200297" cy="19158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200899" y="2764457"/>
            <a:ext cx="3591139" cy="3850655"/>
          </a:xfrm>
          <a:prstGeom prst="rect">
            <a:avLst/>
          </a:prstGeom>
        </p:spPr>
      </p:pic>
      <p:pic>
        <p:nvPicPr>
          <p:cNvPr id="15" name="Content Placeholder 1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902507"/>
            <a:ext cx="5181600" cy="337867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996468" y="4768414"/>
            <a:ext cx="2427242" cy="120032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Login credentials: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Username: pearc18</a:t>
            </a:r>
          </a:p>
          <a:p>
            <a:pPr algn="ctr"/>
            <a:r>
              <a:rPr lang="en-US" dirty="0" smtClean="0"/>
              <a:t>Password: Hackathon1!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41887" y="4030117"/>
            <a:ext cx="628649" cy="182064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664700" y="3432490"/>
            <a:ext cx="249826" cy="47275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342551" y="3583098"/>
            <a:ext cx="3354024" cy="102700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121772" y="3110340"/>
            <a:ext cx="249827" cy="17578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692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Gateway Service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388627"/>
            <a:ext cx="4475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 your SimCCS Gateway experiment as shown below. Execute </a:t>
            </a:r>
            <a:r>
              <a:rPr lang="en-US" i="1" dirty="0" smtClean="0">
                <a:solidFill>
                  <a:srgbClr val="C00000"/>
                </a:solidFill>
              </a:rPr>
              <a:t>Save and Launch </a:t>
            </a:r>
            <a:r>
              <a:rPr lang="en-US" dirty="0" smtClean="0"/>
              <a:t>to send the problem to the Karst Supercomputer at Indiana University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458" y="2658405"/>
            <a:ext cx="5109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pop-up window will show the status of your experiment running on Karst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16929" y="2588956"/>
            <a:ext cx="4236960" cy="41260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113" y="492750"/>
            <a:ext cx="5579617" cy="1791754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832565" y="3381463"/>
            <a:ext cx="6019015" cy="139954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740434" y="4063815"/>
            <a:ext cx="5033555" cy="23821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91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i="1" dirty="0" smtClean="0"/>
              <a:t>SimCCS</a:t>
            </a:r>
            <a:r>
              <a:rPr lang="en-US" sz="3200" dirty="0" smtClean="0"/>
              <a:t> Results and Analysis using the Desktop Client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322217" y="1412004"/>
            <a:ext cx="56616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After the HPC experiment is completed, </a:t>
            </a:r>
            <a:r>
              <a:rPr lang="en-US" dirty="0" smtClean="0"/>
              <a:t>click on the Storage </a:t>
            </a:r>
            <a:r>
              <a:rPr lang="en-US" dirty="0" smtClean="0"/>
              <a:t>tab </a:t>
            </a:r>
            <a:r>
              <a:rPr lang="en-US" dirty="0" smtClean="0"/>
              <a:t>in the Desktop Client to </a:t>
            </a:r>
            <a:r>
              <a:rPr lang="en-US" dirty="0" smtClean="0"/>
              <a:t>copy the results from the remote site to your local </a:t>
            </a:r>
            <a:r>
              <a:rPr lang="en-US" dirty="0" smtClean="0"/>
              <a:t>machine (drag and drop the folder): \...\</a:t>
            </a:r>
            <a:r>
              <a:rPr lang="en-US" dirty="0" err="1" smtClean="0"/>
              <a:t>Business_CCUS</a:t>
            </a:r>
            <a:r>
              <a:rPr lang="en-US" dirty="0" smtClean="0"/>
              <a:t>\Scenarios\S1R42\Results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29771" y="1804667"/>
            <a:ext cx="5109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the SimCCS Desktop </a:t>
            </a:r>
            <a:r>
              <a:rPr lang="en-US" dirty="0"/>
              <a:t>Client, </a:t>
            </a:r>
            <a:r>
              <a:rPr lang="en-US" dirty="0" smtClean="0"/>
              <a:t>switch to the Results tab to load the problem solution for analysis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5773" y="4307960"/>
            <a:ext cx="5243988" cy="2436419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29771" y="2598481"/>
            <a:ext cx="5181600" cy="337867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866437" y="2803114"/>
            <a:ext cx="353513" cy="182064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443119" y="3132661"/>
            <a:ext cx="929231" cy="15068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Content Placeholder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771" y="2760375"/>
            <a:ext cx="6019015" cy="139954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001215" y="3082826"/>
            <a:ext cx="252820" cy="15883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55773" y="5717170"/>
            <a:ext cx="632798" cy="152408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139985" y="4946461"/>
            <a:ext cx="900792" cy="16547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1127625" y="4984353"/>
            <a:ext cx="2012361" cy="766079"/>
          </a:xfrm>
          <a:prstGeom prst="straightConnector1">
            <a:avLst/>
          </a:prstGeom>
          <a:ln w="38100">
            <a:solidFill>
              <a:srgbClr val="C0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7978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80566" y="2029106"/>
            <a:ext cx="6303862" cy="41104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i="1" dirty="0" smtClean="0"/>
              <a:t>SimCCS</a:t>
            </a:r>
            <a:r>
              <a:rPr lang="en-US" sz="3200" dirty="0" smtClean="0"/>
              <a:t> Results and Analysis using the Desktop Client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2720" y="1944688"/>
            <a:ext cx="4657725" cy="4824412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latin typeface="+mj-lt"/>
              </a:rPr>
              <a:t>Results are displayed for </a:t>
            </a:r>
            <a:r>
              <a:rPr lang="en-US" dirty="0">
                <a:latin typeface="+mj-lt"/>
              </a:rPr>
              <a:t>the </a:t>
            </a:r>
            <a:r>
              <a:rPr lang="en-US" dirty="0" smtClean="0">
                <a:latin typeface="+mj-lt"/>
              </a:rPr>
              <a:t>optimal, </a:t>
            </a:r>
            <a:r>
              <a:rPr lang="en-US" dirty="0">
                <a:latin typeface="+mj-lt"/>
              </a:rPr>
              <a:t>least-cost solution </a:t>
            </a:r>
            <a:r>
              <a:rPr lang="en-US" dirty="0" smtClean="0">
                <a:latin typeface="+mj-lt"/>
              </a:rPr>
              <a:t>to the scenario specified in the </a:t>
            </a:r>
            <a:r>
              <a:rPr lang="en-US" i="1" dirty="0" smtClean="0">
                <a:latin typeface="+mj-lt"/>
              </a:rPr>
              <a:t>SimCCS</a:t>
            </a:r>
            <a:r>
              <a:rPr lang="en-US" dirty="0" smtClean="0">
                <a:latin typeface="+mj-lt"/>
              </a:rPr>
              <a:t> problem: capturing and storing a </a:t>
            </a:r>
            <a:r>
              <a:rPr lang="en-US" dirty="0">
                <a:latin typeface="+mj-lt"/>
              </a:rPr>
              <a:t>total of 60 million tons of CO</a:t>
            </a:r>
            <a:r>
              <a:rPr lang="en-US" baseline="-25000" dirty="0">
                <a:latin typeface="+mj-lt"/>
              </a:rPr>
              <a:t>2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from a coal-fired power plant (shown as red pie chart).</a:t>
            </a:r>
          </a:p>
          <a:p>
            <a:r>
              <a:rPr lang="en-US" dirty="0" smtClean="0">
                <a:latin typeface="+mj-lt"/>
              </a:rPr>
              <a:t>SimCCS found that the best solution is to construct a pipeline network (shown as green lines) to store the CO</a:t>
            </a:r>
            <a:r>
              <a:rPr lang="en-US" baseline="-25000" dirty="0" smtClean="0">
                <a:latin typeface="+mj-lt"/>
              </a:rPr>
              <a:t>2</a:t>
            </a:r>
            <a:r>
              <a:rPr lang="en-US" dirty="0" smtClean="0">
                <a:latin typeface="+mj-lt"/>
              </a:rPr>
              <a:t> in four different oil and gas fields (shown as blue pie charts)</a:t>
            </a:r>
          </a:p>
          <a:p>
            <a:r>
              <a:rPr lang="en-US" dirty="0" smtClean="0">
                <a:latin typeface="+mj-lt"/>
              </a:rPr>
              <a:t>Note that CO</a:t>
            </a:r>
            <a:r>
              <a:rPr lang="en-US" baseline="-25000" dirty="0" smtClean="0">
                <a:latin typeface="+mj-lt"/>
              </a:rPr>
              <a:t>2</a:t>
            </a:r>
            <a:r>
              <a:rPr lang="en-US" dirty="0" smtClean="0">
                <a:latin typeface="+mj-lt"/>
              </a:rPr>
              <a:t> injection into oil reservoirs leads to enhanced oil recovery that provides revenue to reduce the total estimated project cost to ~ $119 million per year.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6879" y="2235966"/>
            <a:ext cx="1955971" cy="1465014"/>
          </a:xfrm>
          <a:prstGeom prst="rect">
            <a:avLst/>
          </a:prstGeom>
          <a:ln w="38100">
            <a:solidFill>
              <a:srgbClr val="C0000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3" name="Straight Arrow Connector 12"/>
          <p:cNvCxnSpPr/>
          <p:nvPr/>
        </p:nvCxnSpPr>
        <p:spPr>
          <a:xfrm flipH="1">
            <a:off x="9088750" y="2968473"/>
            <a:ext cx="368129" cy="108363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8114560" y="2873284"/>
            <a:ext cx="243264" cy="62865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5176294" y="4380436"/>
            <a:ext cx="1434056" cy="81068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9589" y="1581013"/>
            <a:ext cx="1609941" cy="1292271"/>
          </a:xfrm>
          <a:prstGeom prst="rect">
            <a:avLst/>
          </a:prstGeom>
          <a:ln w="38100">
            <a:solidFill>
              <a:srgbClr val="00B0F0"/>
            </a:solidFill>
          </a:ln>
        </p:spPr>
      </p:pic>
    </p:spTree>
    <p:extLst>
      <p:ext uri="{BB962C8B-B14F-4D97-AF65-F5344CB8AC3E}">
        <p14:creationId xmlns:p14="http://schemas.microsoft.com/office/powerpoint/2010/main" val="3446557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3252"/>
          </a:xfrm>
        </p:spPr>
        <p:txBody>
          <a:bodyPr/>
          <a:lstStyle/>
          <a:p>
            <a:r>
              <a:rPr lang="en-US" dirty="0" smtClean="0"/>
              <a:t>Tips on </a:t>
            </a:r>
            <a:r>
              <a:rPr lang="en-US" i="1" dirty="0" smtClean="0"/>
              <a:t>SimCCS</a:t>
            </a:r>
            <a:r>
              <a:rPr lang="en-US" dirty="0" smtClean="0"/>
              <a:t> input data files (ASCII text)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74123" y="3960320"/>
            <a:ext cx="5181600" cy="2450668"/>
          </a:xfrm>
          <a:prstGeom prst="rect">
            <a:avLst/>
          </a:prstGeom>
          <a:ln w="25400">
            <a:solidFill>
              <a:srgbClr val="00B0F0"/>
            </a:solidFill>
          </a:ln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74123" y="3015460"/>
            <a:ext cx="5181600" cy="749064"/>
          </a:xfrm>
          <a:prstGeom prst="rect">
            <a:avLst/>
          </a:prstGeom>
          <a:ln w="25400">
            <a:solidFill>
              <a:srgbClr val="C0000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874123" y="1412004"/>
            <a:ext cx="51097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CO</a:t>
            </a:r>
            <a:r>
              <a:rPr lang="en-US" baseline="-25000" dirty="0" smtClean="0"/>
              <a:t>2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C00000"/>
                </a:solidFill>
              </a:rPr>
              <a:t>source</a:t>
            </a:r>
            <a:r>
              <a:rPr lang="en-US" dirty="0" smtClean="0"/>
              <a:t> and </a:t>
            </a:r>
            <a:r>
              <a:rPr lang="en-US" b="1" dirty="0" smtClean="0">
                <a:solidFill>
                  <a:srgbClr val="00B0F0"/>
                </a:solidFill>
              </a:rPr>
              <a:t>sink</a:t>
            </a:r>
            <a:r>
              <a:rPr lang="en-US" dirty="0" smtClean="0"/>
              <a:t> data must be georeferenced by latitude and longitude.</a:t>
            </a:r>
          </a:p>
          <a:p>
            <a:r>
              <a:rPr lang="en-US" dirty="0" smtClean="0"/>
              <a:t>Other attributes include estimates (median values and ranges of uncertainty) for costs of CO</a:t>
            </a:r>
            <a:r>
              <a:rPr lang="en-US" baseline="-25000" dirty="0" smtClean="0"/>
              <a:t>2</a:t>
            </a:r>
            <a:r>
              <a:rPr lang="en-US" dirty="0" smtClean="0"/>
              <a:t> capture, storage capacity of geologic sinks, etc…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55896" y="1412004"/>
            <a:ext cx="51097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</a:t>
            </a:r>
            <a:r>
              <a:rPr lang="en-US" baseline="-25000" dirty="0" smtClean="0"/>
              <a:t>2</a:t>
            </a:r>
            <a:r>
              <a:rPr lang="en-US" dirty="0" smtClean="0"/>
              <a:t> pipeline data are generated from algorithms executed by external programs--  </a:t>
            </a:r>
            <a:r>
              <a:rPr lang="en-US" b="1" i="1" dirty="0" smtClean="0"/>
              <a:t>beyond the scope of the hackathon exercise</a:t>
            </a:r>
            <a:endParaRPr lang="en-US" b="1" i="1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0" y="2359220"/>
            <a:ext cx="3962898" cy="411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19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2000" cy="1532412"/>
          </a:xfrm>
          <a:prstGeom prst="rect">
            <a:avLst/>
          </a:prstGeom>
        </p:spPr>
      </p:pic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627624" y="1597871"/>
            <a:ext cx="10810880" cy="4866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</a:pPr>
            <a:r>
              <a:rPr lang="en-US" sz="2000" b="1" i="1" dirty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SimCCS Gateway</a:t>
            </a:r>
            <a:r>
              <a:rPr lang="en-US" sz="2000" b="1" dirty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: Finding Solutions for </a:t>
            </a:r>
            <a:r>
              <a:rPr lang="en-US" sz="2000" b="1" dirty="0" smtClean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Reducing Greenhouse </a:t>
            </a:r>
            <a:r>
              <a:rPr lang="en-US" sz="2000" b="1" dirty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Gas Emissions</a:t>
            </a:r>
            <a:endParaRPr sz="2000" b="1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5592502" y="6311899"/>
            <a:ext cx="1006999" cy="43003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1">
            <a:noAutofit/>
          </a:bodyPr>
          <a:lstStyle/>
          <a:p>
            <a:fld id="{00000000-1234-1234-1234-123412341234}" type="slidenum">
              <a:rPr lang="en-US" sz="16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/>
              <a:t>2</a:t>
            </a:fld>
            <a:endParaRPr sz="16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17"/>
          <a:stretch/>
        </p:blipFill>
        <p:spPr bwMode="auto">
          <a:xfrm>
            <a:off x="627624" y="2136800"/>
            <a:ext cx="5224536" cy="4436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 descr="http://www.theecologist.org/siteimage/scale/0/0/108887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0147" y="3560820"/>
            <a:ext cx="2434307" cy="21466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787" y="2136800"/>
            <a:ext cx="5056717" cy="452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076943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633" y="247068"/>
            <a:ext cx="11077303" cy="1193710"/>
          </a:xfrm>
        </p:spPr>
        <p:txBody>
          <a:bodyPr>
            <a:noAutofit/>
          </a:bodyPr>
          <a:lstStyle/>
          <a:p>
            <a:pPr algn="ctr"/>
            <a:r>
              <a:rPr lang="en-US" sz="2800" i="1" dirty="0" smtClean="0"/>
              <a:t>SimCCS: </a:t>
            </a:r>
            <a:r>
              <a:rPr lang="en-US" sz="2800" b="1" u="sng" dirty="0" smtClean="0"/>
              <a:t>S</a:t>
            </a:r>
            <a:r>
              <a:rPr lang="en-US" sz="2800" dirty="0" smtClean="0"/>
              <a:t>calable </a:t>
            </a:r>
            <a:r>
              <a:rPr lang="en-US" sz="2800" b="1" u="sng" dirty="0"/>
              <a:t>I</a:t>
            </a:r>
            <a:r>
              <a:rPr lang="en-US" sz="2800" dirty="0"/>
              <a:t>nfrastructure </a:t>
            </a:r>
            <a:r>
              <a:rPr lang="en-US" sz="2800" b="1" u="sng" dirty="0"/>
              <a:t>M</a:t>
            </a:r>
            <a:r>
              <a:rPr lang="en-US" sz="2800" dirty="0"/>
              <a:t>odel for </a:t>
            </a:r>
            <a:r>
              <a:rPr lang="en-US" sz="2800" b="1" u="sng" dirty="0"/>
              <a:t>C</a:t>
            </a:r>
            <a:r>
              <a:rPr lang="en-US" sz="2800" dirty="0"/>
              <a:t>arbon </a:t>
            </a:r>
            <a:r>
              <a:rPr lang="en-US" sz="2800" b="1" u="sng" dirty="0"/>
              <a:t>C</a:t>
            </a:r>
            <a:r>
              <a:rPr lang="en-US" sz="2800" dirty="0"/>
              <a:t>apture and </a:t>
            </a:r>
            <a:r>
              <a:rPr lang="en-US" sz="2800" b="1" u="sng" dirty="0" smtClean="0"/>
              <a:t>S</a:t>
            </a:r>
            <a:r>
              <a:rPr lang="en-US" sz="2800" dirty="0" smtClean="0"/>
              <a:t>torage</a:t>
            </a:r>
            <a:br>
              <a:rPr lang="en-US" sz="2800" dirty="0" smtClean="0"/>
            </a:br>
            <a:r>
              <a:rPr lang="en-US" sz="2800" dirty="0" smtClean="0"/>
              <a:t> </a:t>
            </a:r>
            <a:r>
              <a:rPr lang="en-US" sz="2800" dirty="0"/>
              <a:t>https://geosurveyiu.scigap.org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696" t="7987"/>
          <a:stretch/>
        </p:blipFill>
        <p:spPr>
          <a:xfrm>
            <a:off x="2722119" y="1434462"/>
            <a:ext cx="6312330" cy="49218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5132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the </a:t>
            </a:r>
            <a:r>
              <a:rPr lang="en-US" i="1" dirty="0" smtClean="0"/>
              <a:t>SimCCS Gateway</a:t>
            </a:r>
            <a:r>
              <a:rPr lang="en-US" dirty="0" smtClean="0"/>
              <a:t> Framework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57300" y="1942915"/>
            <a:ext cx="4448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Flowchart of SimCCS Gateway workflow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419850" y="1951315"/>
            <a:ext cx="530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High-level schematic and Apache </a:t>
            </a:r>
            <a:r>
              <a:rPr lang="en-US" dirty="0" err="1" smtClean="0"/>
              <a:t>Airavata</a:t>
            </a:r>
            <a:r>
              <a:rPr lang="en-US" dirty="0" smtClean="0"/>
              <a:t> Framework</a:t>
            </a:r>
            <a:endParaRPr lang="en-US" dirty="0"/>
          </a:p>
        </p:txBody>
      </p:sp>
      <p:pic>
        <p:nvPicPr>
          <p:cNvPr id="9" name="Content Placeholder 8"/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850" y="2581275"/>
            <a:ext cx="5048250" cy="3086100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10" name="Content Placeholder 9"/>
          <p:cNvPicPr>
            <a:picLocks noGrp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154" y="2329048"/>
            <a:ext cx="5181600" cy="370644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3333750" y="3873500"/>
            <a:ext cx="1009650" cy="64135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4343400" y="2581275"/>
            <a:ext cx="2076450" cy="1292226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343400" y="4519613"/>
            <a:ext cx="2076450" cy="114776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93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633" y="334936"/>
            <a:ext cx="11173097" cy="109728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Current mapping functionality in </a:t>
            </a:r>
            <a:r>
              <a:rPr lang="en-US" i="1" dirty="0"/>
              <a:t>SimCCS </a:t>
            </a:r>
            <a:r>
              <a:rPr lang="en-US" i="1" dirty="0" smtClean="0"/>
              <a:t>Gateway </a:t>
            </a:r>
            <a:r>
              <a:rPr lang="en-US" dirty="0"/>
              <a:t>[</a:t>
            </a:r>
            <a:r>
              <a:rPr lang="en-US" dirty="0" smtClean="0"/>
              <a:t>Desktop Client]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2D4CECB-0FCD-47E1-AE23-8FCDC1E27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723892"/>
            <a:ext cx="4988034" cy="1058772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1800" dirty="0"/>
              <a:t>Visualization and Editing of Input Data: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1800" dirty="0"/>
              <a:t>CO</a:t>
            </a:r>
            <a:r>
              <a:rPr lang="en-US" sz="1800" baseline="-25000" dirty="0"/>
              <a:t>2</a:t>
            </a:r>
            <a:r>
              <a:rPr lang="en-US" sz="1800" dirty="0"/>
              <a:t> Sources (red)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1800" dirty="0"/>
              <a:t>Potential CO</a:t>
            </a:r>
            <a:r>
              <a:rPr lang="en-US" sz="1800" baseline="-25000" dirty="0"/>
              <a:t>2</a:t>
            </a:r>
            <a:r>
              <a:rPr lang="en-US" sz="1800" dirty="0"/>
              <a:t> Storage Sinks (blue)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1800" dirty="0"/>
              <a:t> Potential CO</a:t>
            </a:r>
            <a:r>
              <a:rPr lang="en-US" sz="1800" baseline="-25000" dirty="0"/>
              <a:t>2</a:t>
            </a:r>
            <a:r>
              <a:rPr lang="en-US" sz="1800" dirty="0"/>
              <a:t> Pipeline Infrastructure (purple)</a:t>
            </a:r>
          </a:p>
        </p:txBody>
      </p:sp>
      <p:pic>
        <p:nvPicPr>
          <p:cNvPr id="9" name="Content Placeholder 16">
            <a:extLst>
              <a:ext uri="{FF2B5EF4-FFF2-40B4-BE49-F238E27FC236}">
                <a16:creationId xmlns:a16="http://schemas.microsoft.com/office/drawing/2014/main" id="{38DB02B6-FD53-4DBA-97DD-CAE7FE1019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628"/>
          <a:stretch/>
        </p:blipFill>
        <p:spPr>
          <a:xfrm>
            <a:off x="6475804" y="2797604"/>
            <a:ext cx="4893830" cy="35296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C943C50B-6F6C-4ED0-B744-06B3AFE1A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03"/>
          <a:stretch/>
        </p:blipFill>
        <p:spPr>
          <a:xfrm>
            <a:off x="1036672" y="2831950"/>
            <a:ext cx="4865762" cy="3524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2D4CECB-0FCD-47E1-AE23-8FCDC1E27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79788" y="1547598"/>
            <a:ext cx="4058782" cy="352589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1800" dirty="0"/>
              <a:t>Visualization of </a:t>
            </a:r>
            <a:r>
              <a:rPr lang="en-US" sz="1800" i="1" dirty="0"/>
              <a:t>SimCCS</a:t>
            </a:r>
            <a:r>
              <a:rPr lang="en-US" sz="1800" dirty="0"/>
              <a:t> Solutions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3905" y="2032583"/>
            <a:ext cx="1623380" cy="1217535"/>
          </a:xfrm>
          <a:prstGeom prst="rect">
            <a:avLst/>
          </a:prstGeom>
          <a:ln w="38100">
            <a:solidFill>
              <a:srgbClr val="00B0F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217" y="1994483"/>
            <a:ext cx="1610865" cy="1208149"/>
          </a:xfrm>
          <a:prstGeom prst="rect">
            <a:avLst/>
          </a:prstGeom>
          <a:ln w="38100">
            <a:solidFill>
              <a:srgbClr val="C0000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7" name="Straight Arrow Connector 16"/>
          <p:cNvCxnSpPr>
            <a:stCxn id="15" idx="2"/>
          </p:cNvCxnSpPr>
          <p:nvPr/>
        </p:nvCxnSpPr>
        <p:spPr>
          <a:xfrm>
            <a:off x="8629650" y="3202632"/>
            <a:ext cx="198579" cy="65273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9341848" y="3274068"/>
            <a:ext cx="1413748" cy="1248946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0545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6283" y="912042"/>
            <a:ext cx="8852263" cy="67027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/>
              <a:t>Develop Web-based mapping functionality for </a:t>
            </a:r>
            <a:r>
              <a:rPr lang="en-US" sz="2400" i="1" dirty="0" smtClean="0"/>
              <a:t>SimCCS Gateway</a:t>
            </a: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1315808" y="1951771"/>
            <a:ext cx="8904517" cy="2650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241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8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624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64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433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98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432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98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Mapping functionality </a:t>
            </a:r>
            <a:r>
              <a:rPr lang="en-US" sz="2000" dirty="0" smtClean="0"/>
              <a:t>should include </a:t>
            </a:r>
            <a:r>
              <a:rPr lang="en-US" sz="2000" dirty="0"/>
              <a:t>adding and editing layers of </a:t>
            </a:r>
            <a:r>
              <a:rPr lang="en-US" sz="2000" dirty="0" smtClean="0"/>
              <a:t>georeferenced data such as CO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sources (e.g., power plants), sinks (geologic reservoirs) </a:t>
            </a:r>
            <a:r>
              <a:rPr lang="en-US" sz="2000" dirty="0"/>
              <a:t>and pipeline infrastructure </a:t>
            </a:r>
            <a:r>
              <a:rPr lang="en-US" sz="2000" dirty="0" smtClean="0"/>
              <a:t>networks onto a </a:t>
            </a:r>
            <a:r>
              <a:rPr lang="en-US" sz="2000" dirty="0" err="1" smtClean="0"/>
              <a:t>basemap</a:t>
            </a:r>
            <a:r>
              <a:rPr lang="en-US" sz="2000" dirty="0" smtClean="0"/>
              <a:t>.</a:t>
            </a:r>
            <a:endParaRPr lang="en-US" sz="2000" dirty="0"/>
          </a:p>
          <a:p>
            <a:r>
              <a:rPr lang="en-US" sz="2000" dirty="0" smtClean="0"/>
              <a:t>Ability to create </a:t>
            </a:r>
            <a:r>
              <a:rPr lang="en-US" sz="2000" dirty="0"/>
              <a:t>selectable subsets of the layer data to enable </a:t>
            </a:r>
            <a:r>
              <a:rPr lang="en-US" sz="2000" dirty="0" smtClean="0"/>
              <a:t>the development of specific </a:t>
            </a:r>
            <a:r>
              <a:rPr lang="en-US" sz="2000" i="1" dirty="0"/>
              <a:t>SimCCS</a:t>
            </a:r>
            <a:r>
              <a:rPr lang="en-US" sz="2000" dirty="0"/>
              <a:t> problem </a:t>
            </a:r>
            <a:r>
              <a:rPr lang="en-US" sz="2000" dirty="0" smtClean="0"/>
              <a:t>scenarios by users.  </a:t>
            </a:r>
            <a:endParaRPr lang="en-US" sz="2000" dirty="0"/>
          </a:p>
          <a:p>
            <a:r>
              <a:rPr lang="en-US" sz="2000" dirty="0" smtClean="0"/>
              <a:t>Demonstrate the capability for integrating new georeferenced </a:t>
            </a:r>
            <a:r>
              <a:rPr lang="en-US" sz="2000" dirty="0"/>
              <a:t>data </a:t>
            </a:r>
            <a:r>
              <a:rPr lang="en-US" sz="2000" dirty="0" smtClean="0"/>
              <a:t>for potential </a:t>
            </a:r>
            <a:r>
              <a:rPr lang="en-US" sz="2000" i="1" dirty="0" smtClean="0"/>
              <a:t>SimCCS</a:t>
            </a:r>
            <a:r>
              <a:rPr lang="en-US" sz="2000" dirty="0" smtClean="0"/>
              <a:t> users across the </a:t>
            </a:r>
            <a:r>
              <a:rPr lang="en-US" sz="2000" dirty="0"/>
              <a:t>US, China and Australia. </a:t>
            </a:r>
          </a:p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315808" y="1367440"/>
            <a:ext cx="8229600" cy="806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/>
              <a:t>Hackathon Tasks</a:t>
            </a:r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1408545" y="5483914"/>
            <a:ext cx="2322947" cy="951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241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8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624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64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433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98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432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98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JavaScript</a:t>
            </a:r>
          </a:p>
          <a:p>
            <a:r>
              <a:rPr lang="en-US" sz="2000" dirty="0"/>
              <a:t>Django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371600" y="4835731"/>
            <a:ext cx="8229600" cy="91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/>
              <a:t>Programming/software skills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4470400" y="5483913"/>
            <a:ext cx="2322947" cy="951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241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8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9624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64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433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98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432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98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Python</a:t>
            </a:r>
          </a:p>
          <a:p>
            <a:r>
              <a:rPr lang="en-US" sz="2000" dirty="0"/>
              <a:t>QGIS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290978" y="156841"/>
            <a:ext cx="8229600" cy="904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/>
              <a:t>Hackathon </a:t>
            </a:r>
            <a:r>
              <a:rPr lang="en-US" sz="2400" dirty="0" smtClean="0"/>
              <a:t>Objective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8231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 smtClean="0"/>
              <a:t>Tutorial for running </a:t>
            </a:r>
            <a:r>
              <a:rPr lang="en-US" sz="3600" i="1" dirty="0" smtClean="0"/>
              <a:t>SimCCS Gateway</a:t>
            </a:r>
            <a:r>
              <a:rPr lang="en-US" sz="3600" dirty="0" smtClean="0"/>
              <a:t> applications</a:t>
            </a:r>
            <a:r>
              <a:rPr lang="en-US" sz="3600" i="1" dirty="0" smtClean="0"/>
              <a:t/>
            </a:r>
            <a:br>
              <a:rPr lang="en-US" sz="3600" i="1" dirty="0" smtClean="0"/>
            </a:br>
            <a:r>
              <a:rPr lang="en-US" sz="3600" i="1" dirty="0" smtClean="0"/>
              <a:t> </a:t>
            </a:r>
            <a:r>
              <a:rPr lang="en-US" sz="3600" dirty="0" smtClean="0"/>
              <a:t>[https://geosurveyiu.scigap.org]</a:t>
            </a:r>
            <a:endParaRPr lang="en-US" sz="3600" i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6285" y="1825625"/>
            <a:ext cx="9299430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37735" y="4711849"/>
            <a:ext cx="2530390" cy="92333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Step 2) Access the Hackathon material from the Download link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667750" y="1835150"/>
            <a:ext cx="523875" cy="1746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137735" y="2415739"/>
            <a:ext cx="2530390" cy="20313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Step 1) Go to the </a:t>
            </a:r>
            <a:r>
              <a:rPr lang="en-US" i="1" dirty="0" smtClean="0"/>
              <a:t>SimCCS Gateway</a:t>
            </a:r>
            <a:r>
              <a:rPr lang="en-US" dirty="0" smtClean="0"/>
              <a:t> Website and log in using the PEARC18 account</a:t>
            </a:r>
          </a:p>
          <a:p>
            <a:pPr algn="ctr"/>
            <a:endParaRPr lang="en-US" dirty="0"/>
          </a:p>
          <a:p>
            <a:r>
              <a:rPr lang="en-US" dirty="0" smtClean="0"/>
              <a:t>Username: pearc18</a:t>
            </a:r>
          </a:p>
          <a:p>
            <a:r>
              <a:rPr lang="en-US" dirty="0" smtClean="0"/>
              <a:t>Password: Hackathon1!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338948" y="2066673"/>
            <a:ext cx="406767" cy="2067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0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9758" y="275604"/>
            <a:ext cx="9541784" cy="1325563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Step 3) Run the SimCCS java executable to open the Desktop </a:t>
            </a:r>
            <a:r>
              <a:rPr lang="en-US" sz="3600" dirty="0"/>
              <a:t>C</a:t>
            </a:r>
            <a:r>
              <a:rPr lang="en-US" sz="3600" dirty="0" smtClean="0"/>
              <a:t>lient</a:t>
            </a:r>
            <a:endParaRPr lang="en-US" sz="36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11957"/>
            <a:ext cx="5181600" cy="33786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1763584"/>
            <a:ext cx="5109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The SimCCS </a:t>
            </a:r>
            <a:r>
              <a:rPr lang="en-US" dirty="0"/>
              <a:t>D</a:t>
            </a:r>
            <a:r>
              <a:rPr lang="en-US" dirty="0" smtClean="0"/>
              <a:t>esktop </a:t>
            </a:r>
            <a:r>
              <a:rPr lang="en-US" dirty="0"/>
              <a:t>C</a:t>
            </a:r>
            <a:r>
              <a:rPr lang="en-US" dirty="0" smtClean="0"/>
              <a:t>lient application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244046" y="1690688"/>
            <a:ext cx="5109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Load the dataset for our Hackathon example problem: </a:t>
            </a:r>
            <a:r>
              <a:rPr lang="en-US" dirty="0" err="1" smtClean="0"/>
              <a:t>Business_CCUS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311957"/>
            <a:ext cx="5181600" cy="337867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6742" y="309786"/>
            <a:ext cx="1117508" cy="125719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301197" y="2861450"/>
            <a:ext cx="895350" cy="1555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77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in the Desktop Client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2362715"/>
            <a:ext cx="5109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Select the scenario data set for our exercise: S1R42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244046" y="1412004"/>
            <a:ext cx="51097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Network Generation of potential CCS infrastructure, select </a:t>
            </a:r>
            <a:r>
              <a:rPr lang="en-US" i="1" dirty="0" smtClean="0">
                <a:solidFill>
                  <a:srgbClr val="C00000"/>
                </a:solidFill>
              </a:rPr>
              <a:t>Enable All</a:t>
            </a:r>
          </a:p>
          <a:p>
            <a:r>
              <a:rPr lang="en-US" dirty="0" smtClean="0"/>
              <a:t>In the Legend section, make selections to visualize the CO</a:t>
            </a:r>
            <a:r>
              <a:rPr lang="en-US" baseline="-25000" dirty="0" smtClean="0"/>
              <a:t>2</a:t>
            </a:r>
            <a:r>
              <a:rPr lang="en-US" dirty="0" smtClean="0"/>
              <a:t> sources, sinks, cost surface and candidate network for this scenario</a:t>
            </a:r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969182"/>
            <a:ext cx="5181600" cy="3378673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969182"/>
            <a:ext cx="5181600" cy="337867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71551" y="3825875"/>
            <a:ext cx="895350" cy="1555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296025" y="4629943"/>
            <a:ext cx="504825" cy="16113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238874" y="4953792"/>
            <a:ext cx="1000126" cy="72310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08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865</Words>
  <Application>Microsoft Office PowerPoint</Application>
  <PresentationFormat>Widescreen</PresentationFormat>
  <Paragraphs>77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SimCCS Gateway: Finding Solutions for Reducing Greenhouse Gas Emissions</vt:lpstr>
      <vt:lpstr>SimCCS: Scalable Infrastructure Model for Carbon Capture and Storage  https://geosurveyiu.scigap.org</vt:lpstr>
      <vt:lpstr>Overview of the SimCCS Gateway Framework</vt:lpstr>
      <vt:lpstr>Current mapping functionality in SimCCS Gateway [Desktop Client]</vt:lpstr>
      <vt:lpstr>PowerPoint Presentation</vt:lpstr>
      <vt:lpstr>Tutorial for running SimCCS Gateway applications  [https://geosurveyiu.scigap.org]</vt:lpstr>
      <vt:lpstr>Step 3) Run the SimCCS java executable to open the Desktop Client</vt:lpstr>
      <vt:lpstr>Working in the Desktop Client</vt:lpstr>
      <vt:lpstr>Working in the Desktop Client</vt:lpstr>
      <vt:lpstr>Switch from the Data to Model tab in the Desktop Client to specify the SimCCS model scenario to be sent off to the Gateway for solution using HPC resources</vt:lpstr>
      <vt:lpstr>Gateway Service</vt:lpstr>
      <vt:lpstr>SimCCS Results and Analysis using the Desktop Client</vt:lpstr>
      <vt:lpstr>SimCCS Results and Analysis using the Desktop Client</vt:lpstr>
      <vt:lpstr>Tips on SimCCS input data files (ASCII text)</vt:lpstr>
    </vt:vector>
  </TitlesOfParts>
  <Company>Indiana Geological Survey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SimCCS Gateway: User list, July 2018</dc:title>
  <dc:creator>Kevin M. Ellett</dc:creator>
  <cp:lastModifiedBy>Kevin M. Ellett</cp:lastModifiedBy>
  <cp:revision>47</cp:revision>
  <cp:lastPrinted>2018-07-17T18:29:20Z</cp:lastPrinted>
  <dcterms:created xsi:type="dcterms:W3CDTF">2018-07-17T13:39:20Z</dcterms:created>
  <dcterms:modified xsi:type="dcterms:W3CDTF">2018-07-19T18:47:01Z</dcterms:modified>
</cp:coreProperties>
</file>

<file path=docProps/thumbnail.jpeg>
</file>